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15"/>
  </p:handoutMasterIdLst>
  <p:sldIdLst>
    <p:sldId id="257" r:id="rId5"/>
    <p:sldId id="259" r:id="rId6"/>
    <p:sldId id="261" r:id="rId7"/>
    <p:sldId id="260" r:id="rId8"/>
    <p:sldId id="265" r:id="rId9"/>
    <p:sldId id="264" r:id="rId10"/>
    <p:sldId id="266" r:id="rId11"/>
    <p:sldId id="263" r:id="rId12"/>
    <p:sldId id="262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11" Type="http://schemas.openxmlformats.org/officeDocument/2006/relationships/image" Target="../media/image28.png"/><Relationship Id="rId5" Type="http://schemas.openxmlformats.org/officeDocument/2006/relationships/image" Target="../media/image14.png"/><Relationship Id="rId10" Type="http://schemas.openxmlformats.org/officeDocument/2006/relationships/image" Target="../media/image13.png"/><Relationship Id="rId4" Type="http://schemas.openxmlformats.org/officeDocument/2006/relationships/image" Target="../media/image32.pn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9165" y="160118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710" y="3719630"/>
            <a:ext cx="749676" cy="775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36" y="4946754"/>
            <a:ext cx="1313458" cy="401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1" y="1608417"/>
            <a:ext cx="1180646" cy="601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34" y="3462687"/>
            <a:ext cx="785245" cy="7783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52" y="560779"/>
            <a:ext cx="1131863" cy="969486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51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98" y="696303"/>
            <a:ext cx="1077995" cy="1387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3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5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8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90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249293"/>
            <a:ext cx="798187" cy="524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6" y="1390262"/>
            <a:ext cx="678815" cy="718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474" y="1031437"/>
            <a:ext cx="762565" cy="122307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1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070" y="3193142"/>
            <a:ext cx="680703" cy="66342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41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611" y="1153529"/>
            <a:ext cx="1390613" cy="1191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5" y="2281641"/>
            <a:ext cx="795802" cy="127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81" y="5063752"/>
            <a:ext cx="1108023" cy="564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2" y="63328"/>
            <a:ext cx="726094" cy="7683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884" y="428151"/>
            <a:ext cx="758559" cy="494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4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5493984" cy="69958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253" y="3701964"/>
            <a:ext cx="1008264" cy="6034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07" y="144010"/>
            <a:ext cx="798187" cy="5240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21" y="4305451"/>
            <a:ext cx="365839" cy="2918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5" y="3514890"/>
            <a:ext cx="342592" cy="374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783" y="3126050"/>
            <a:ext cx="331469" cy="7776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55" y="668011"/>
            <a:ext cx="1077995" cy="138791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01" y="1727119"/>
            <a:ext cx="623266" cy="65761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-0.00833 0.00278 -0.01823 0.0051 -0.0237 0.01181 C -0.02904 0.01945 -0.03255 0.02963 -0.03633 0.03982 C -0.04023 0.04977 -0.0401 0.06088 -0.03997 0.07223 C -0.03958 0.08264 -0.03867 0.09468 -0.03359 0.10695 C -0.02969 0.11852 -0.02148 0.13056 -0.01185 0.14121 C -0.00352 0.15163 0.00716 0.16088 0.01823 0.16922 C 0.02917 0.17663 0.04062 0.18311 0.05104 0.18704 C 0.06276 0.19121 0.07344 0.1926 0.08372 0.19028 C 0.09271 0.18843 0.10117 0.18496 0.10755 0.17778 C 0.11328 0.17153 0.11745 0.16065 0.11888 0.15047 C 0.12201 0.14213 0.12227 0.12987 0.11901 0.11783 C 0.11628 0.10649 0.10911 0.09514 0.09857 0.08588 C 0.0875 0.07686 0.07591 0.07431 0.06719 0.07593 C 0.05951 0.07848 0.05326 0.08565 0.05013 0.0963 C 0.04818 0.10764 0.0474 0.11852 0.05052 0.12987 C 0.05378 0.14098 0.0526 0.14213 0.0694 0.16389 C 0.08424 0.18519 0.10156 0.19075 0.11224 0.19723 C 0.12214 0.20278 0.13112 0.20371 0.14219 0.20625 C 0.1543 0.20788 0.16536 0.2051 0.17279 0.20163 C 0.18099 0.19885 0.18477 0.19144 0.19102 0.17963 C 0.19648 0.1669 0.19792 0.16065 0.19935 0.14977 C 0.20104 0.13959 0.20286 0.12917 0.20508 0.11899 " pathEditMode="relative" rAng="1020000" ptsTypes="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13047 -0.08264 C 0.15768 -0.10069 0.19831 -0.11157 0.24115 -0.11157 C 0.28985 -0.11157 0.32891 -0.10069 0.35612 -0.08264 L 0.48698 -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49" y="-5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47812 -0.0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-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7838 0.00463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3242 0.2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18568 -0.18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5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2630"/>
            <a:ext cx="2806383" cy="3245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310" y="2319185"/>
            <a:ext cx="3911690" cy="45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86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audio" Target="../media/audio1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2.png"/><Relationship Id="rId9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7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51.png"/><Relationship Id="rId4" Type="http://schemas.openxmlformats.org/officeDocument/2006/relationships/image" Target="../media/image18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2.png"/><Relationship Id="rId7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9031" y="563903"/>
            <a:ext cx="9144000" cy="2387600"/>
          </a:xfrm>
          <a:prstGeom prst="rect">
            <a:avLst/>
          </a:prstGeom>
        </p:spPr>
        <p:txBody>
          <a:bodyPr/>
          <a:lstStyle/>
          <a:p>
            <a:r>
              <a:rPr lang="ru-RU" b="1" dirty="0" smtClean="0"/>
              <a:t>«Упражнения </a:t>
            </a:r>
            <a:r>
              <a:rPr lang="ru-RU" b="1" dirty="0"/>
              <a:t>для снятия </a:t>
            </a:r>
            <a:r>
              <a:rPr lang="ru-RU" b="1" dirty="0" smtClean="0"/>
              <a:t>мышечного напряжения»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535064" y="4856998"/>
            <a:ext cx="2656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Выполнила студентка группы ЛПБ</a:t>
            </a:r>
            <a:r>
              <a:rPr lang="en-US" sz="2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Z</a:t>
            </a:r>
            <a:r>
              <a:rPr lang="ru-RU" sz="2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(31)-312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Гасанова О.Н.</a:t>
            </a:r>
            <a:endParaRPr lang="ru-RU" sz="2400" b="1" dirty="0">
              <a:solidFill>
                <a:srgbClr val="C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7985" y="3158166"/>
            <a:ext cx="3939756" cy="2631757"/>
          </a:xfrm>
          <a:prstGeom prst="rect">
            <a:avLst/>
          </a:prstGeom>
        </p:spPr>
      </p:pic>
      <p:pic>
        <p:nvPicPr>
          <p:cNvPr id="12" name="the-green-orbs-splashing-ar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695" y="1919426"/>
            <a:ext cx="916723" cy="7314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02915" y="1550449"/>
            <a:ext cx="42225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Упражнение «Рубка дров»</a:t>
            </a: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«Вы когда-нибудь видели, как рубят дрова? Можете показать? Отлично!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/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Сейчас мы с вами будем запасать дрова на зиму. Поставьте бревно на пень, встаньте прямо, занесите топор над головой и со всей силы опустите его на бревно с криком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«Ха!», чтобы облегчить себе работу».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544" y="1720717"/>
            <a:ext cx="2708604" cy="26489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54527" y="4998332"/>
            <a:ext cx="42225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</a:rPr>
              <a:t>«Ха!»</a:t>
            </a:r>
            <a:endParaRPr lang="ru-RU" sz="66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78560" y="117889"/>
            <a:ext cx="97637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B050"/>
                </a:solidFill>
              </a:rPr>
              <a:t>Упражнения для снятия напряжения всего тела</a:t>
            </a:r>
            <a:endParaRPr lang="ru-RU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30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4611" y="2164081"/>
            <a:ext cx="4605869" cy="3230880"/>
          </a:xfrm>
          <a:noFill/>
        </p:spPr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Упражнение «</a:t>
            </a:r>
            <a:r>
              <a:rPr lang="ru-RU" sz="2400" b="1" dirty="0">
                <a:solidFill>
                  <a:srgbClr val="002060"/>
                </a:solidFill>
                <a:latin typeface="+mn-lt"/>
              </a:rPr>
              <a:t>Ловля бабочек»</a:t>
            </a:r>
            <a:r>
              <a:rPr lang="ru-RU" sz="20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+mn-lt"/>
              </a:rPr>
            </a:br>
            <a:r>
              <a:rPr lang="ru-RU" sz="20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+mn-lt"/>
              </a:rPr>
            </a:br>
            <a:r>
              <a:rPr lang="ru-RU" sz="2000" b="1" dirty="0">
                <a:solidFill>
                  <a:srgbClr val="0070C0"/>
                </a:solidFill>
                <a:latin typeface="+mn-lt"/>
              </a:rPr>
              <a:t>«Представьте, что мы с вами нашли прекрасную поляну цветов, по которой тут и там порхают бабочки. Давайте поймаем несколько и рассмотрим их поближе! Итак, сачок наготове, мы на цыпочках подкрадываемся к нашей бабочке, поднимаем сачок и ловим нашу прекрасную пленницу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»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495" y="2291530"/>
            <a:ext cx="1153102" cy="98767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4720" y="547687"/>
            <a:ext cx="1446212" cy="139568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7665" y="2335212"/>
            <a:ext cx="1532255" cy="145897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023" y="2809240"/>
            <a:ext cx="1801178" cy="131492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0000" y="524827"/>
            <a:ext cx="1616392" cy="145270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3787" y="270082"/>
            <a:ext cx="1629093" cy="156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2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371" y="2092565"/>
            <a:ext cx="623266" cy="657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23" y="3107737"/>
            <a:ext cx="798187" cy="52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5460" y="822960"/>
            <a:ext cx="5469660" cy="3048000"/>
          </a:xfrm>
          <a:noFill/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+mn-lt"/>
              </a:rPr>
              <a:t>Предлагаем </a:t>
            </a:r>
            <a:r>
              <a:rPr lang="ru-RU" sz="2700" b="1" dirty="0">
                <a:latin typeface="+mn-lt"/>
              </a:rPr>
              <a:t>детям на несколько минут стать зайцами на лужайке. Светит солнышко, и они резвятся, прыгают, играют друг с другом. Вдруг на опушке леса появляется волк. Зайчики чувствуют опасность, замирают, начинают дрожать всем телом, сжимаются. Когда волк уходит, ушастые продолжают резвиться</a:t>
            </a:r>
            <a:r>
              <a:rPr lang="ru-RU" sz="2700" b="1" dirty="0" smtClean="0"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  <p:pic>
        <p:nvPicPr>
          <p:cNvPr id="1026" name="Picture 2" descr="Волк детский рисунок (27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67" y="4074160"/>
            <a:ext cx="3874347" cy="290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9477" y="4297997"/>
            <a:ext cx="2143125" cy="2143125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335280" y="579120"/>
            <a:ext cx="4409440" cy="163576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Упражнение 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«Трусливые зайцы»</a:t>
            </a: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8412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634" y="3460788"/>
            <a:ext cx="386095" cy="4234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7651" y="391357"/>
            <a:ext cx="4223287" cy="3510083"/>
          </a:xfrm>
          <a:noFill/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+mn-lt"/>
              </a:rPr>
              <a:t>Упражнение «Щенок отряхивается</a:t>
            </a: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»</a:t>
            </a:r>
            <a:r>
              <a:rPr lang="ru-RU" sz="2200" b="1" dirty="0" smtClean="0">
                <a:latin typeface="+mn-lt"/>
              </a:rPr>
              <a:t/>
            </a:r>
            <a:br>
              <a:rPr lang="ru-RU" sz="2200" b="1" dirty="0" smtClean="0">
                <a:latin typeface="+mn-lt"/>
              </a:rPr>
            </a:br>
            <a:r>
              <a:rPr lang="ru-RU" sz="2200" b="1" dirty="0">
                <a:latin typeface="+mn-lt"/>
              </a:rPr>
              <a:t/>
            </a:r>
            <a:br>
              <a:rPr lang="ru-RU" sz="2200" b="1" dirty="0">
                <a:latin typeface="+mn-lt"/>
              </a:rPr>
            </a:br>
            <a:r>
              <a:rPr lang="ru-RU" sz="2200" b="1" dirty="0">
                <a:latin typeface="+mn-lt"/>
              </a:rPr>
              <a:t>Спрашиваем у ребят, знают ли они, как отряхиваются щенки. Обращаем внимание на то, что они отряхиваются всем телом — от носа до хвоста. Показываем, как это происходит, пропуская волну трясения сверху донизу и обратно. </a:t>
            </a:r>
            <a:endParaRPr lang="ru-RU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1275" y="3943032"/>
            <a:ext cx="1847850" cy="2466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/>
          <a:srcRect l="3420" t="15008" r="-931" b="8250"/>
          <a:stretch/>
        </p:blipFill>
        <p:spPr>
          <a:xfrm>
            <a:off x="2438400" y="4450080"/>
            <a:ext cx="2126932" cy="16154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l="25651" t="26099" r="23109" b="27987"/>
          <a:stretch/>
        </p:blipFill>
        <p:spPr>
          <a:xfrm>
            <a:off x="4697129" y="4419600"/>
            <a:ext cx="1581751" cy="14731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650804"/>
            <a:ext cx="3622675" cy="249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90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47" y="2179736"/>
            <a:ext cx="342592" cy="374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7" y="3002696"/>
            <a:ext cx="331469" cy="7776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6" y="1728224"/>
            <a:ext cx="408487" cy="3451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23" y="2786303"/>
            <a:ext cx="386095" cy="42345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1040" y="81280"/>
            <a:ext cx="11145521" cy="670560"/>
          </a:xfrm>
          <a:noFill/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Упражнения для снятия напряжения мышц </a:t>
            </a:r>
            <a:r>
              <a:rPr lang="ru-RU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endParaRPr lang="ru-RU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2682240" y="924560"/>
            <a:ext cx="7264401" cy="281432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Упражнение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«Ветерок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»</a:t>
            </a:r>
          </a:p>
          <a:p>
            <a:endParaRPr lang="ru-RU" sz="2400" b="1" dirty="0">
              <a:latin typeface="+mn-lt"/>
            </a:endParaRPr>
          </a:p>
          <a:p>
            <a:r>
              <a:rPr lang="ru-RU" sz="2300" b="1" dirty="0">
                <a:latin typeface="+mn-lt"/>
              </a:rPr>
              <a:t>«Закройте глаза. К нам в комнату залетел ласковый тёплый южный ветерок. Он хочет с нами поздороваться. Ветерок касается вашего личика. Погладьте свои щёчки, лобик, носик, шею. Погладьте волосы, руки и ноги, животик. Ветерку пора улетать. Откройте глазки. </a:t>
            </a:r>
            <a:endParaRPr lang="ru-RU" sz="2300" b="1" dirty="0" smtClean="0">
              <a:latin typeface="+mn-lt"/>
            </a:endParaRPr>
          </a:p>
          <a:p>
            <a:r>
              <a:rPr lang="ru-RU" sz="2300" b="1" dirty="0" smtClean="0">
                <a:latin typeface="+mn-lt"/>
              </a:rPr>
              <a:t>До </a:t>
            </a:r>
            <a:r>
              <a:rPr lang="ru-RU" sz="2300" b="1" dirty="0">
                <a:latin typeface="+mn-lt"/>
              </a:rPr>
              <a:t>встречи, ветерок</a:t>
            </a:r>
            <a:r>
              <a:rPr lang="ru-RU" sz="2300" b="1" dirty="0" smtClean="0">
                <a:latin typeface="+mn-lt"/>
              </a:rPr>
              <a:t>!»</a:t>
            </a:r>
            <a:endParaRPr lang="ru-RU" sz="2300" b="1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2550" y="3982720"/>
            <a:ext cx="5369585" cy="24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5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66" y="5910321"/>
            <a:ext cx="1008264" cy="603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0451" y="746957"/>
            <a:ext cx="4223287" cy="3795396"/>
          </a:xfrm>
          <a:noFill/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+mn-lt"/>
              </a:rPr>
              <a:t>Упражнение «Щелкунчик»</a:t>
            </a:r>
            <a:r>
              <a:rPr lang="ru-RU" sz="2200" b="1" dirty="0">
                <a:latin typeface="+mn-lt"/>
              </a:rPr>
              <a:t/>
            </a:r>
            <a:br>
              <a:rPr lang="ru-RU" sz="2200" b="1" dirty="0">
                <a:latin typeface="+mn-lt"/>
              </a:rPr>
            </a:br>
            <a:r>
              <a:rPr lang="ru-RU" sz="2200" b="1" dirty="0" smtClean="0">
                <a:latin typeface="+mn-lt"/>
              </a:rPr>
              <a:t/>
            </a:r>
            <a:br>
              <a:rPr lang="ru-RU" sz="2200" b="1" dirty="0" smtClean="0">
                <a:latin typeface="+mn-lt"/>
              </a:rPr>
            </a:br>
            <a:r>
              <a:rPr lang="ru-RU" sz="2200" b="1" dirty="0" smtClean="0">
                <a:latin typeface="+mn-lt"/>
              </a:rPr>
              <a:t>«</a:t>
            </a:r>
            <a:r>
              <a:rPr lang="ru-RU" sz="2200" b="1" dirty="0">
                <a:latin typeface="+mn-lt"/>
              </a:rPr>
              <a:t>Представьте, что мы все с вами превратились в Щелкунчиков, и теперь должны разгрызать орехи». </a:t>
            </a:r>
            <a:r>
              <a:rPr lang="ru-RU" sz="2200" b="1" dirty="0" smtClean="0">
                <a:latin typeface="+mn-lt"/>
              </a:rPr>
              <a:t>«</a:t>
            </a:r>
            <a:r>
              <a:rPr lang="ru-RU" sz="2200" b="1" dirty="0">
                <a:latin typeface="+mn-lt"/>
              </a:rPr>
              <a:t>Орехи твёрдые, чтобы их раскусить, нужно крепко-крепко сжать зубы, чтобы орешек поддался. Наши челюсти напрягаются, и орешек раскалывается. Теперь разожмите челюсти</a:t>
            </a:r>
            <a:r>
              <a:rPr lang="ru-RU" sz="2200" b="1" dirty="0" smtClean="0">
                <a:latin typeface="+mn-lt"/>
              </a:rPr>
              <a:t>».</a:t>
            </a:r>
            <a:endParaRPr lang="ru-RU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5920" t="866" r="23686" b="1706"/>
          <a:stretch/>
        </p:blipFill>
        <p:spPr>
          <a:xfrm>
            <a:off x="8666480" y="283039"/>
            <a:ext cx="1834000" cy="3545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8320" y="392748"/>
            <a:ext cx="1670050" cy="1459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/>
          <a:srcRect r="6827"/>
          <a:stretch/>
        </p:blipFill>
        <p:spPr>
          <a:xfrm>
            <a:off x="1733833" y="2406333"/>
            <a:ext cx="1980000" cy="20234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0000" y="4963160"/>
            <a:ext cx="26416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978" y="1215451"/>
            <a:ext cx="798187" cy="52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89" y="2874005"/>
            <a:ext cx="678815" cy="7182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80" y="2773972"/>
            <a:ext cx="762565" cy="12230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551" y="125664"/>
            <a:ext cx="11628407" cy="676593"/>
          </a:xfrm>
          <a:noFill/>
        </p:spPr>
        <p:txBody>
          <a:bodyPr/>
          <a:lstStyle/>
          <a:p>
            <a:r>
              <a:rPr lang="ru-RU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Упражнения для снятия напряжения </a:t>
            </a:r>
            <a:r>
              <a:rPr lang="ru-RU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глаз и шеи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424024" y="1304606"/>
            <a:ext cx="6236898" cy="1326449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fontAlgn="base"/>
            <a:r>
              <a:rPr lang="ru-RU" sz="4400" b="1" dirty="0" smtClean="0">
                <a:solidFill>
                  <a:srgbClr val="002060"/>
                </a:solidFill>
                <a:latin typeface="+mn-lt"/>
              </a:rPr>
              <a:t>«Жмурки»</a:t>
            </a:r>
          </a:p>
          <a:p>
            <a:pPr fontAlgn="base"/>
            <a:endParaRPr lang="ru-RU" b="1" dirty="0" smtClean="0">
              <a:solidFill>
                <a:srgbClr val="0070C0"/>
              </a:solidFill>
              <a:latin typeface="+mn-lt"/>
            </a:endParaRPr>
          </a:p>
          <a:p>
            <a:pPr algn="l" fontAlgn="base"/>
            <a:r>
              <a:rPr lang="ru-RU" b="1" dirty="0">
                <a:solidFill>
                  <a:srgbClr val="0070C0"/>
                </a:solidFill>
                <a:latin typeface="+mn-lt"/>
              </a:rPr>
              <a:t>-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попросите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ребенка зажмуриться;</a:t>
            </a:r>
          </a:p>
          <a:p>
            <a:pPr algn="l" fontAlgn="base"/>
            <a:r>
              <a:rPr lang="ru-RU" b="1" dirty="0" smtClean="0">
                <a:solidFill>
                  <a:srgbClr val="0070C0"/>
                </a:solidFill>
                <a:latin typeface="+mn-lt"/>
              </a:rPr>
              <a:t>-досчитайте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до трех;</a:t>
            </a:r>
          </a:p>
          <a:p>
            <a:pPr algn="l" fontAlgn="base"/>
            <a:r>
              <a:rPr lang="ru-RU" b="1" dirty="0" smtClean="0">
                <a:solidFill>
                  <a:srgbClr val="0070C0"/>
                </a:solidFill>
                <a:latin typeface="+mn-lt"/>
              </a:rPr>
              <a:t>-теперь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скажите малышу, чтобы он открыл глаза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.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283126" y="3278039"/>
            <a:ext cx="6236898" cy="202433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fontAlgn="base"/>
            <a:r>
              <a:rPr lang="ru-RU" sz="1800" b="1" dirty="0">
                <a:solidFill>
                  <a:srgbClr val="002060"/>
                </a:solidFill>
                <a:latin typeface="+mn-lt"/>
              </a:rPr>
              <a:t>«Крылья бабочки</a:t>
            </a:r>
            <a:r>
              <a:rPr lang="ru-RU" sz="1800" b="1" dirty="0" smtClean="0">
                <a:solidFill>
                  <a:srgbClr val="002060"/>
                </a:solidFill>
                <a:latin typeface="+mn-lt"/>
              </a:rPr>
              <a:t>»</a:t>
            </a:r>
          </a:p>
          <a:p>
            <a:pPr fontAlgn="base"/>
            <a:endParaRPr lang="ru-RU" sz="1800" b="1" dirty="0" smtClean="0">
              <a:solidFill>
                <a:srgbClr val="00B050"/>
              </a:solidFill>
              <a:latin typeface="+mn-lt"/>
            </a:endParaRPr>
          </a:p>
          <a:p>
            <a:pPr fontAlgn="base"/>
            <a:r>
              <a:rPr lang="ru-RU" sz="1800" b="1" dirty="0" smtClean="0">
                <a:solidFill>
                  <a:srgbClr val="0070C0"/>
                </a:solidFill>
                <a:latin typeface="+mn-lt"/>
              </a:rPr>
              <a:t>Пусть </a:t>
            </a:r>
            <a:r>
              <a:rPr lang="ru-RU" sz="1800" b="1" dirty="0">
                <a:solidFill>
                  <a:srgbClr val="0070C0"/>
                </a:solidFill>
                <a:latin typeface="+mn-lt"/>
              </a:rPr>
              <a:t>ребенок представит, что его ресницы – это крылья бабочки. Чтобы бабочка летала, она должна быстро-быстро махать своими крылышками, то есть ребенок должен интенсивно моргать. Пусть один «полет» продолжается в течение 10 секунд, затем позвольте глазам 5-10 секунд отдохнуть и повторите упражнение еще один-два раза.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54" y="1242383"/>
            <a:ext cx="1459123" cy="22287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9636" y="1144886"/>
            <a:ext cx="18859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0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0" y="3753046"/>
            <a:ext cx="606578" cy="6679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371" y="4214585"/>
            <a:ext cx="789025" cy="6467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66561" y="3080998"/>
            <a:ext cx="680703" cy="663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660" y="4313207"/>
            <a:ext cx="3761118" cy="612476"/>
          </a:xfrm>
          <a:noFill/>
        </p:spPr>
        <p:txBody>
          <a:bodyPr>
            <a:normAutofit fontScale="90000"/>
          </a:bodyPr>
          <a:lstStyle/>
          <a:p>
            <a:pPr algn="l" fontAlgn="base"/>
            <a:r>
              <a:rPr lang="ru-RU" sz="2000" b="1" dirty="0" smtClean="0">
                <a:latin typeface="+mn-lt"/>
              </a:rPr>
              <a:t>- А </a:t>
            </a:r>
            <a:r>
              <a:rPr lang="ru-RU" sz="2000" b="1" dirty="0">
                <a:latin typeface="+mn-lt"/>
              </a:rPr>
              <a:t>внизу – берлога мишки (малыш смотрит вниз</a:t>
            </a:r>
            <a:r>
              <a:rPr lang="ru-RU" sz="2000" b="1" dirty="0" smtClean="0">
                <a:latin typeface="+mn-lt"/>
              </a:rPr>
              <a:t>),</a:t>
            </a:r>
            <a:endParaRPr lang="ru-RU" sz="44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3518" y="465827"/>
            <a:ext cx="3027872" cy="405441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Вот стоит большая елка </a:t>
            </a:r>
            <a:endParaRPr lang="ru-RU" sz="4400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940280"/>
            <a:ext cx="3528204" cy="131984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Вот такой высоты (малыш поднимает глаза вверх, словно пытается рассмотреть макушку елки)</a:t>
            </a:r>
            <a:endParaRPr lang="ru-RU" sz="44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863086" y="983411"/>
            <a:ext cx="2970363" cy="47445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У нее большие ветки –</a:t>
            </a:r>
            <a:endParaRPr lang="ru-RU" sz="4400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891840" y="1446362"/>
            <a:ext cx="3579963" cy="95178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Вот такой ширины (малыш смотрит слева направо, словно оценивая ширину воображаемой елки)</a:t>
            </a:r>
            <a:endParaRPr lang="ru-RU" sz="4400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96219" y="2955983"/>
            <a:ext cx="4037163" cy="80513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Есть на елке даже шишки (малыш смотрит вверх, ищет взглядом воображаемые шишки),</a:t>
            </a:r>
            <a:endParaRPr lang="ru-RU" sz="4400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432649" y="5098209"/>
            <a:ext cx="5089585" cy="1121435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algn="l" fontAlgn="base"/>
            <a:r>
              <a:rPr lang="ru-RU" sz="2000" b="1" dirty="0" smtClean="0">
                <a:latin typeface="+mn-lt"/>
              </a:rPr>
              <a:t>- Зиму спит там косолапый (ребенок зажмуривает глаза, изображая спящего мишку, потом моргает несколько раз и вновь зажмуривается)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И сосет в берлоге лапу.</a:t>
            </a: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655" y="4295954"/>
            <a:ext cx="1819095" cy="20789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0416" y="2771506"/>
            <a:ext cx="1353358" cy="13533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6811" y="244833"/>
            <a:ext cx="2121649" cy="14561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4508" y="171876"/>
            <a:ext cx="1696617" cy="246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5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4854732" cy="1113773"/>
          </a:xfrm>
        </p:spPr>
        <p:txBody>
          <a:bodyPr/>
          <a:lstStyle/>
          <a:p>
            <a:pPr algn="ctr"/>
            <a:r>
              <a:rPr lang="ru-RU" sz="7200" b="1" dirty="0" smtClean="0">
                <a:latin typeface="+mn-lt"/>
              </a:rPr>
              <a:t>Молодец</a:t>
            </a:r>
            <a:r>
              <a:rPr lang="ru-RU" sz="6000" b="1" dirty="0" smtClean="0">
                <a:latin typeface="+mn-lt"/>
              </a:rPr>
              <a:t>!</a:t>
            </a:r>
            <a:endParaRPr lang="ru-RU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9461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" presetClass="emph" presetSubtype="6" repeatCount="indefinite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2CA0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4" grpId="3"/>
    </p:bld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3F4240F5-2366-4AD0-A9C8-F7854C4F60D0}" vid="{CD1CFEDD-F3AE-4D17-A8B2-1D95CC7BDB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6E651B-F8A4-462D-AD53-A4144932669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70BA057-99D9-4B2E-9EEA-9426853949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741CD3-8569-4BAB-AF6D-FCD53F5F3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на тему Природа и мир вокруг нас с насекомыми</Template>
  <TotalTime>0</TotalTime>
  <Words>296</Words>
  <Application>Microsoft Office PowerPoint</Application>
  <PresentationFormat>Широкоэкранный</PresentationFormat>
  <Paragraphs>34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Тема1</vt:lpstr>
      <vt:lpstr>«Упражнения для снятия мышечного напряжения»</vt:lpstr>
      <vt:lpstr>Презентация PowerPoint</vt:lpstr>
      <vt:lpstr>Упражнение «Ловля бабочек»  «Представьте, что мы с вами нашли прекрасную поляну цветов, по которой тут и там порхают бабочки. Давайте поймаем несколько и рассмотрим их поближе! Итак, сачок наготове, мы на цыпочках подкрадываемся к нашей бабочке, поднимаем сачок и ловим нашу прекрасную пленницу»</vt:lpstr>
      <vt:lpstr>Предлагаем детям на несколько минут стать зайцами на лужайке. Светит солнышко, и они резвятся, прыгают, играют друг с другом. Вдруг на опушке леса появляется волк. Зайчики чувствуют опасность, замирают, начинают дрожать всем телом, сжимаются. Когда волк уходит, ушастые продолжают резвиться.</vt:lpstr>
      <vt:lpstr>Упражнение «Щенок отряхивается»  Спрашиваем у ребят, знают ли они, как отряхиваются щенки. Обращаем внимание на то, что они отряхиваются всем телом — от носа до хвоста. Показываем, как это происходит, пропуская волну трясения сверху донизу и обратно. </vt:lpstr>
      <vt:lpstr>Упражнения для снятия напряжения мышц лица</vt:lpstr>
      <vt:lpstr>Упражнение «Щелкунчик»  «Представьте, что мы все с вами превратились в Щелкунчиков, и теперь должны разгрызать орехи». «Орехи твёрдые, чтобы их раскусить, нужно крепко-крепко сжать зубы, чтобы орешек поддался. Наши челюсти напрягаются, и орешек раскалывается. Теперь разожмите челюсти».</vt:lpstr>
      <vt:lpstr>Упражнения для снятия напряжения с глаз и шеи</vt:lpstr>
      <vt:lpstr>- А внизу – берлога мишки (малыш смотрит вниз),</vt:lpstr>
      <vt:lpstr>Молодец!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2021-12-14T20:01:42Z</dcterms:created>
  <dcterms:modified xsi:type="dcterms:W3CDTF">2021-12-15T16:47:27Z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